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9C7F6F-760C-4489-9B04-7A65EF2D8A57}">
  <a:tblStyle styleId="{7A9C7F6F-760C-4489-9B04-7A65EF2D8A5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B45FC68-5BAB-4C25-85D9-3C6CC504222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12b5025d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12b5025d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6a28524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6a28524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6aa262e7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6aa262e7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6aa262e7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6aa262e7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6aa262e7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6aa262e7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6aa262e7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6aa262e7e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6aa262e7e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6aa262e7e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6aa262e7e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6aa262e7e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12b49920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12b49920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6998e400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6998e400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6998e400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6998e400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rgbClr val="4472C3">
                  <a:alpha val="81960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342731" y="2911405"/>
            <a:ext cx="5300320" cy="194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Project Presentation</a:t>
            </a:r>
            <a:br>
              <a:rPr lang="en-US"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6271264" y="2845935"/>
            <a:ext cx="5443254" cy="194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Shilpa Singh, Dhivya Swaminathan, Yuhan Zeng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Z534 Search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April 24, 2019</a:t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1" y="590635"/>
            <a:ext cx="5478085" cy="6276841"/>
          </a:xfrm>
          <a:custGeom>
            <a:avLst/>
            <a:gdLst/>
            <a:ahLst/>
            <a:cxnLst/>
            <a:rect l="l" t="t" r="r" b="b"/>
            <a:pathLst>
              <a:path w="5478085" h="6276841" extrusionOk="0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3" descr="Image result for yelp logo"/>
          <p:cNvPicPr preferRelativeResize="0"/>
          <p:nvPr/>
        </p:nvPicPr>
        <p:blipFill rotWithShape="1">
          <a:blip r:embed="rId4">
            <a:alphaModFix/>
          </a:blip>
          <a:srcRect l="3972" r="9126"/>
          <a:stretch/>
        </p:blipFill>
        <p:spPr>
          <a:xfrm>
            <a:off x="394055" y="1717039"/>
            <a:ext cx="3618735" cy="4164245"/>
          </a:xfrm>
          <a:custGeom>
            <a:avLst/>
            <a:gdLst/>
            <a:ahLst/>
            <a:cxnLst/>
            <a:rect l="l" t="t" r="r" b="b"/>
            <a:pathLst>
              <a:path w="5298683" h="6097438" extrusionOk="0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Data preprocessing</a:t>
            </a:r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body" idx="1"/>
          </p:nvPr>
        </p:nvSpPr>
        <p:spPr>
          <a:xfrm>
            <a:off x="665479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Combine all reviews or tips for each restaurant into one text field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Lowercase, tokenization, removing common English stop words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CountVectorizer to convert tip/review text into a count matrix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MultiLabelBinarizer to convert multiple labels into binary matrix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solidFill>
                <a:srgbClr val="FF0000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graphicFrame>
        <p:nvGraphicFramePr>
          <p:cNvPr id="216" name="Google Shape;216;p22"/>
          <p:cNvGraphicFramePr/>
          <p:nvPr/>
        </p:nvGraphicFramePr>
        <p:xfrm>
          <a:off x="203200" y="4414836"/>
          <a:ext cx="4704100" cy="1505000"/>
        </p:xfrm>
        <a:graphic>
          <a:graphicData uri="http://schemas.openxmlformats.org/drawingml/2006/table">
            <a:tbl>
              <a:tblPr firstRow="1" bandRow="1">
                <a:noFill/>
                <a:tableStyleId>{7A9C7F6F-760C-4489-9B04-7A65EF2D8A57}</a:tableStyleId>
              </a:tblPr>
              <a:tblGrid>
                <a:gridCol w="137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Business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Labels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Restaurant 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[“Mexican”, “Fast Food”]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Restaurant 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[“Italian”, “Pizza”, “Fast Food”]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Restaurant 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[“Indian”]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7" name="Google Shape;217;p22"/>
          <p:cNvGraphicFramePr/>
          <p:nvPr/>
        </p:nvGraphicFramePr>
        <p:xfrm>
          <a:off x="5897120" y="4415629"/>
          <a:ext cx="6091675" cy="1505000"/>
        </p:xfrm>
        <a:graphic>
          <a:graphicData uri="http://schemas.openxmlformats.org/drawingml/2006/table">
            <a:tbl>
              <a:tblPr firstRow="1" bandRow="1">
                <a:noFill/>
                <a:tableStyleId>{7A9C7F6F-760C-4489-9B04-7A65EF2D8A57}</a:tableStyleId>
              </a:tblPr>
              <a:tblGrid>
                <a:gridCol w="126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Mexican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Fast Food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Italian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Pizza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Indian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Restaurant 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Restaurant 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Restaurant 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8" name="Google Shape;218;p22"/>
          <p:cNvSpPr/>
          <p:nvPr/>
        </p:nvSpPr>
        <p:spPr>
          <a:xfrm>
            <a:off x="5080001" y="5073808"/>
            <a:ext cx="695199" cy="18700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>
            <a:spLocks noGrp="1"/>
          </p:cNvSpPr>
          <p:nvPr>
            <p:ph type="title"/>
          </p:nvPr>
        </p:nvSpPr>
        <p:spPr>
          <a:xfrm>
            <a:off x="838200" y="601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Results</a:t>
            </a:r>
            <a:endParaRPr/>
          </a:p>
        </p:txBody>
      </p:sp>
      <p:graphicFrame>
        <p:nvGraphicFramePr>
          <p:cNvPr id="224" name="Google Shape;224;p23"/>
          <p:cNvGraphicFramePr/>
          <p:nvPr/>
        </p:nvGraphicFramePr>
        <p:xfrm>
          <a:off x="1886536" y="2345324"/>
          <a:ext cx="7894800" cy="2468910"/>
        </p:xfrm>
        <a:graphic>
          <a:graphicData uri="http://schemas.openxmlformats.org/drawingml/2006/table">
            <a:tbl>
              <a:tblPr firstRow="1" bandRow="1">
                <a:noFill/>
                <a:tableStyleId>{7A9C7F6F-760C-4489-9B04-7A65EF2D8A57}</a:tableStyleId>
              </a:tblPr>
              <a:tblGrid>
                <a:gridCol w="144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Text: Tips</a:t>
                      </a:r>
                      <a:endParaRPr sz="2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Classifier: One-vs-rest </a:t>
                      </a:r>
                      <a:endParaRPr sz="2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+ Multinomial Naïve Bayes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/>
                        <a:t>Text: Reviews</a:t>
                      </a:r>
                      <a:endParaRPr sz="24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/>
                        <a:t>Classifier: One-vs-rest </a:t>
                      </a:r>
                      <a:endParaRPr sz="24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/>
                        <a:t>+ Multinomial Naïve Bayes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 b="1"/>
                        <a:t>Accuracy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27.6%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35.7%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 b="1"/>
                        <a:t>Precision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32.2%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53.8%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5" name="Google Shape;225;p23"/>
          <p:cNvSpPr/>
          <p:nvPr/>
        </p:nvSpPr>
        <p:spPr>
          <a:xfrm>
            <a:off x="1654770" y="1385729"/>
            <a:ext cx="738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Data: 779 restaurants, 201 categories. Train-test-split: 7: 3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 Metrics</a:t>
            </a:r>
            <a:endParaRPr/>
          </a:p>
        </p:txBody>
      </p:sp>
      <p:graphicFrame>
        <p:nvGraphicFramePr>
          <p:cNvPr id="231" name="Google Shape;231;p24"/>
          <p:cNvGraphicFramePr/>
          <p:nvPr/>
        </p:nvGraphicFramePr>
        <p:xfrm>
          <a:off x="2873504" y="1447269"/>
          <a:ext cx="8173725" cy="1392590"/>
        </p:xfrm>
        <a:graphic>
          <a:graphicData uri="http://schemas.openxmlformats.org/drawingml/2006/table">
            <a:tbl>
              <a:tblPr firstRow="1" bandRow="1">
                <a:noFill/>
                <a:tableStyleId>{7A9C7F6F-760C-4489-9B04-7A65EF2D8A57}</a:tableStyleId>
              </a:tblPr>
              <a:tblGrid>
                <a:gridCol w="138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3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6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0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8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27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(Actual)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Active Life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American (New)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African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…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Indian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Italian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…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Thai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Restaurant 1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…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…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Restaurant 2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…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…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2" name="Google Shape;232;p24"/>
          <p:cNvGraphicFramePr/>
          <p:nvPr/>
        </p:nvGraphicFramePr>
        <p:xfrm>
          <a:off x="2873504" y="3011909"/>
          <a:ext cx="8177125" cy="1392590"/>
        </p:xfrm>
        <a:graphic>
          <a:graphicData uri="http://schemas.openxmlformats.org/drawingml/2006/table">
            <a:tbl>
              <a:tblPr firstRow="1" bandRow="1">
                <a:noFill/>
                <a:tableStyleId>{7A9C7F6F-760C-4489-9B04-7A65EF2D8A57}</a:tableStyleId>
              </a:tblPr>
              <a:tblGrid>
                <a:gridCol w="138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3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6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0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24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1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/>
                        <a:t>(Prediction)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Active Life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American (New)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African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…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Indian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Italian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…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Thai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Restaurant 1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…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…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en-US" sz="1600"/>
                        <a:t>Restaurant 2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…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…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33" name="Google Shape;233;p24"/>
          <p:cNvGrpSpPr/>
          <p:nvPr/>
        </p:nvGrpSpPr>
        <p:grpSpPr>
          <a:xfrm>
            <a:off x="2964710" y="4576524"/>
            <a:ext cx="3803356" cy="1749250"/>
            <a:chOff x="392960" y="4576549"/>
            <a:chExt cx="3803356" cy="1749250"/>
          </a:xfrm>
        </p:grpSpPr>
        <p:pic>
          <p:nvPicPr>
            <p:cNvPr id="234" name="Google Shape;234;p24"/>
            <p:cNvPicPr preferRelativeResize="0"/>
            <p:nvPr/>
          </p:nvPicPr>
          <p:blipFill rotWithShape="1">
            <a:blip r:embed="rId3">
              <a:alphaModFix/>
            </a:blip>
            <a:srcRect b="68326"/>
            <a:stretch/>
          </p:blipFill>
          <p:spPr>
            <a:xfrm>
              <a:off x="392960" y="4576549"/>
              <a:ext cx="3803356" cy="923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4"/>
            <p:cNvPicPr preferRelativeResize="0"/>
            <p:nvPr/>
          </p:nvPicPr>
          <p:blipFill rotWithShape="1">
            <a:blip r:embed="rId3">
              <a:alphaModFix/>
            </a:blip>
            <a:srcRect l="230" t="62077" r="-230" b="6249"/>
            <a:stretch/>
          </p:blipFill>
          <p:spPr>
            <a:xfrm>
              <a:off x="392960" y="5402704"/>
              <a:ext cx="3803356" cy="9230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" name="Google Shape;236;p24"/>
          <p:cNvSpPr txBox="1"/>
          <p:nvPr/>
        </p:nvSpPr>
        <p:spPr>
          <a:xfrm>
            <a:off x="2964710" y="6325774"/>
            <a:ext cx="646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1800" b="1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predicted label vector for each instance i, </a:t>
            </a:r>
            <a:r>
              <a:rPr lang="en-US" sz="1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-US" sz="1800" b="1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actual label vector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>
            <a:spLocks noGrp="1"/>
          </p:cNvSpPr>
          <p:nvPr>
            <p:ph type="body" idx="1"/>
          </p:nvPr>
        </p:nvSpPr>
        <p:spPr>
          <a:xfrm>
            <a:off x="838199" y="126117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spcBef>
                <a:spcPts val="0"/>
              </a:spcBef>
              <a:buSzPts val="2800"/>
            </a:pPr>
            <a:r>
              <a:rPr lang="en-US" dirty="0"/>
              <a:t>Given </a:t>
            </a:r>
            <a:r>
              <a:rPr lang="en-US" b="1" dirty="0"/>
              <a:t>only five labels</a:t>
            </a:r>
            <a:r>
              <a:rPr lang="en-US" dirty="0"/>
              <a:t>: “</a:t>
            </a:r>
            <a:r>
              <a:rPr lang="en-US" u="sng" dirty="0"/>
              <a:t>Chinese</a:t>
            </a:r>
            <a:r>
              <a:rPr lang="en-US" dirty="0"/>
              <a:t>” or “</a:t>
            </a:r>
            <a:r>
              <a:rPr lang="en-US" u="sng" dirty="0"/>
              <a:t>Fast Food</a:t>
            </a:r>
            <a:r>
              <a:rPr lang="en-US" dirty="0"/>
              <a:t>” or “</a:t>
            </a:r>
            <a:r>
              <a:rPr lang="en-US" u="sng" dirty="0"/>
              <a:t>Italian</a:t>
            </a:r>
            <a:r>
              <a:rPr lang="en-US" dirty="0"/>
              <a:t>” or “</a:t>
            </a:r>
            <a:r>
              <a:rPr lang="en-US" u="sng" dirty="0"/>
              <a:t>Pizza”</a:t>
            </a:r>
            <a:r>
              <a:rPr lang="en-US" dirty="0"/>
              <a:t> or “</a:t>
            </a:r>
            <a:r>
              <a:rPr lang="en-US" u="sng" dirty="0"/>
              <a:t>Sandwiches</a:t>
            </a:r>
            <a:r>
              <a:rPr lang="en-US" dirty="0"/>
              <a:t>”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FF0000"/>
                </a:solidFill>
              </a:rPr>
              <a:t>5 categories, 779 restaurants</a:t>
            </a:r>
            <a:endParaRPr dirty="0">
              <a:solidFill>
                <a:srgbClr val="FF0000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242" name="Google Shape;242;p25"/>
          <p:cNvSpPr txBox="1"/>
          <p:nvPr/>
        </p:nvSpPr>
        <p:spPr>
          <a:xfrm>
            <a:off x="716280" y="558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Further Filtering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3" name="Google Shape;243;p25"/>
          <p:cNvGraphicFramePr/>
          <p:nvPr/>
        </p:nvGraphicFramePr>
        <p:xfrm>
          <a:off x="3159760" y="2586741"/>
          <a:ext cx="5219225" cy="1376710"/>
        </p:xfrm>
        <a:graphic>
          <a:graphicData uri="http://schemas.openxmlformats.org/drawingml/2006/table">
            <a:tbl>
              <a:tblPr firstRow="1" bandRow="1">
                <a:noFill/>
                <a:tableStyleId>{7A9C7F6F-760C-4489-9B04-7A65EF2D8A57}</a:tableStyleId>
              </a:tblPr>
              <a:tblGrid>
                <a:gridCol w="107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Text: Tips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SVC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Multinomial Naïve Bayes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Random Forest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/>
                        <a:t>Accuracy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8.6%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63.4%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48.1%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/>
                        <a:t>Precision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9.0%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70.2%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49.8%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4" name="Google Shape;244;p25"/>
          <p:cNvGraphicFramePr/>
          <p:nvPr/>
        </p:nvGraphicFramePr>
        <p:xfrm>
          <a:off x="3159759" y="4235836"/>
          <a:ext cx="5219225" cy="1376710"/>
        </p:xfrm>
        <a:graphic>
          <a:graphicData uri="http://schemas.openxmlformats.org/drawingml/2006/table">
            <a:tbl>
              <a:tblPr firstRow="1" bandRow="1">
                <a:noFill/>
                <a:tableStyleId>{7A9C7F6F-760C-4489-9B04-7A65EF2D8A57}</a:tableStyleId>
              </a:tblPr>
              <a:tblGrid>
                <a:gridCol w="107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Text: </a:t>
                      </a:r>
                      <a:r>
                        <a:rPr lang="en-US" sz="1800" b="1" u="sng"/>
                        <a:t>Reviews</a:t>
                      </a:r>
                      <a:endParaRPr u="sng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SVC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sng"/>
                        <a:t>Multinomial Naïve Bayes</a:t>
                      </a:r>
                      <a:endParaRPr u="sng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Random Forest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/>
                        <a:t>Accuracy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58.0%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78.0%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67.4%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/>
                        <a:t>Precision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59.0%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89.9%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68.8%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2: Rating prediction from Review Text</a:t>
            </a:r>
            <a:endParaRPr/>
          </a:p>
        </p:txBody>
      </p:sp>
      <p:sp>
        <p:nvSpPr>
          <p:cNvPr id="250" name="Google Shape;250;p26"/>
          <p:cNvSpPr txBox="1">
            <a:spLocks noGrp="1"/>
          </p:cNvSpPr>
          <p:nvPr>
            <p:ph type="body" idx="1"/>
          </p:nvPr>
        </p:nvSpPr>
        <p:spPr>
          <a:xfrm>
            <a:off x="838200" y="1513575"/>
            <a:ext cx="10515600" cy="466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Motivation</a:t>
            </a:r>
            <a:r>
              <a:rPr lang="en-US" sz="2400"/>
              <a:t>: User ratings are not objective all the time.Its is possible that a very positive review has a 5-star rating but a similar one has a 3-star rating.Rating standards of people are different.This may adversely affect the restaurants business.So,to solve this problem,we have tried to predict rating from the review text.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Dataset used</a:t>
            </a:r>
            <a:r>
              <a:rPr lang="en-US" sz="2400"/>
              <a:t>: All Reviews for which the Business fall under </a:t>
            </a:r>
            <a:r>
              <a:rPr lang="en-US" sz="2400" b="1"/>
              <a:t>“Restaurant “</a:t>
            </a:r>
            <a:r>
              <a:rPr lang="en-US" sz="2400"/>
              <a:t> category.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                             </a:t>
            </a:r>
            <a:r>
              <a:rPr lang="en-US" sz="2400" b="1"/>
              <a:t>1347779</a:t>
            </a:r>
            <a:r>
              <a:rPr lang="en-US" sz="2400"/>
              <a:t> Reviews for </a:t>
            </a:r>
            <a:r>
              <a:rPr lang="en-US" sz="2400" b="1"/>
              <a:t>59371</a:t>
            </a:r>
            <a:r>
              <a:rPr lang="en-US" sz="2400"/>
              <a:t> Business</a:t>
            </a:r>
            <a:r>
              <a:rPr lang="en-US" sz="1800"/>
              <a:t>    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   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>
            <a:spLocks noGrp="1"/>
          </p:cNvSpPr>
          <p:nvPr>
            <p:ph type="title"/>
          </p:nvPr>
        </p:nvSpPr>
        <p:spPr>
          <a:xfrm>
            <a:off x="838200" y="133950"/>
            <a:ext cx="10515600" cy="64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Technical Approach and Models:</a:t>
            </a:r>
            <a:endParaRPr sz="3600"/>
          </a:p>
        </p:txBody>
      </p:sp>
      <p:sp>
        <p:nvSpPr>
          <p:cNvPr id="256" name="Google Shape;256;p27"/>
          <p:cNvSpPr txBox="1">
            <a:spLocks noGrp="1"/>
          </p:cNvSpPr>
          <p:nvPr>
            <p:ph type="body" idx="1"/>
          </p:nvPr>
        </p:nvSpPr>
        <p:spPr>
          <a:xfrm>
            <a:off x="802350" y="617300"/>
            <a:ext cx="10515600" cy="610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We have used different models to predict the rating stars.All of these have common underlying theme which is extracting features of a review to help predict the sentiment.The difference in these models is the type of features are that used.These are Tf-Idf,Sentiment score,Probability distribution of Topic(LDA) and Probability distribution of Topic and Sentiment Score combined(LDA + sentiment)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    </a:t>
            </a:r>
            <a:endParaRPr sz="1800"/>
          </a:p>
        </p:txBody>
      </p:sp>
      <p:sp>
        <p:nvSpPr>
          <p:cNvPr id="257" name="Google Shape;257;p27"/>
          <p:cNvSpPr/>
          <p:nvPr/>
        </p:nvSpPr>
        <p:spPr>
          <a:xfrm>
            <a:off x="3797350" y="2196700"/>
            <a:ext cx="2933400" cy="522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Reviews Dataset</a:t>
            </a:r>
            <a:endParaRPr/>
          </a:p>
        </p:txBody>
      </p:sp>
      <p:sp>
        <p:nvSpPr>
          <p:cNvPr id="258" name="Google Shape;258;p27"/>
          <p:cNvSpPr/>
          <p:nvPr/>
        </p:nvSpPr>
        <p:spPr>
          <a:xfrm>
            <a:off x="2062750" y="3080750"/>
            <a:ext cx="6402600" cy="117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6AA84F"/>
              </a:highlight>
            </a:endParaRPr>
          </a:p>
        </p:txBody>
      </p:sp>
      <p:cxnSp>
        <p:nvCxnSpPr>
          <p:cNvPr id="259" name="Google Shape;259;p27"/>
          <p:cNvCxnSpPr>
            <a:stCxn id="257" idx="2"/>
            <a:endCxn id="258" idx="0"/>
          </p:cNvCxnSpPr>
          <p:nvPr/>
        </p:nvCxnSpPr>
        <p:spPr>
          <a:xfrm>
            <a:off x="5264050" y="2719000"/>
            <a:ext cx="0" cy="36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0" name="Google Shape;260;p27"/>
          <p:cNvSpPr/>
          <p:nvPr/>
        </p:nvSpPr>
        <p:spPr>
          <a:xfrm>
            <a:off x="2665550" y="3295075"/>
            <a:ext cx="977700" cy="45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TF-IDF</a:t>
            </a:r>
            <a:endParaRPr/>
          </a:p>
        </p:txBody>
      </p:sp>
      <p:sp>
        <p:nvSpPr>
          <p:cNvPr id="261" name="Google Shape;261;p27"/>
          <p:cNvSpPr/>
          <p:nvPr/>
        </p:nvSpPr>
        <p:spPr>
          <a:xfrm>
            <a:off x="4170775" y="3295075"/>
            <a:ext cx="977700" cy="45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LDA</a:t>
            </a:r>
            <a:endParaRPr/>
          </a:p>
        </p:txBody>
      </p:sp>
      <p:sp>
        <p:nvSpPr>
          <p:cNvPr id="262" name="Google Shape;262;p27"/>
          <p:cNvSpPr/>
          <p:nvPr/>
        </p:nvSpPr>
        <p:spPr>
          <a:xfrm>
            <a:off x="5505150" y="3295075"/>
            <a:ext cx="1110000" cy="45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Sentiment</a:t>
            </a:r>
            <a:endParaRPr/>
          </a:p>
        </p:txBody>
      </p:sp>
      <p:sp>
        <p:nvSpPr>
          <p:cNvPr id="263" name="Google Shape;263;p27"/>
          <p:cNvSpPr/>
          <p:nvPr/>
        </p:nvSpPr>
        <p:spPr>
          <a:xfrm>
            <a:off x="7047300" y="3295075"/>
            <a:ext cx="1110000" cy="45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LDA +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Sentiment</a:t>
            </a:r>
            <a:endParaRPr/>
          </a:p>
        </p:txBody>
      </p:sp>
      <p:sp>
        <p:nvSpPr>
          <p:cNvPr id="264" name="Google Shape;264;p27"/>
          <p:cNvSpPr txBox="1"/>
          <p:nvPr/>
        </p:nvSpPr>
        <p:spPr>
          <a:xfrm>
            <a:off x="3040550" y="3882325"/>
            <a:ext cx="46881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                      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Feature Generation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7"/>
          <p:cNvSpPr/>
          <p:nvPr/>
        </p:nvSpPr>
        <p:spPr>
          <a:xfrm>
            <a:off x="2330650" y="4598375"/>
            <a:ext cx="2451000" cy="64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Train Dataset(80%)</a:t>
            </a:r>
            <a:endParaRPr/>
          </a:p>
        </p:txBody>
      </p:sp>
      <p:sp>
        <p:nvSpPr>
          <p:cNvPr id="266" name="Google Shape;266;p27"/>
          <p:cNvSpPr/>
          <p:nvPr/>
        </p:nvSpPr>
        <p:spPr>
          <a:xfrm>
            <a:off x="5853650" y="4598375"/>
            <a:ext cx="2611800" cy="64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Test Dataset(20%)</a:t>
            </a:r>
            <a:endParaRPr/>
          </a:p>
        </p:txBody>
      </p:sp>
      <p:sp>
        <p:nvSpPr>
          <p:cNvPr id="267" name="Google Shape;267;p27"/>
          <p:cNvSpPr/>
          <p:nvPr/>
        </p:nvSpPr>
        <p:spPr>
          <a:xfrm>
            <a:off x="1513575" y="5705600"/>
            <a:ext cx="3468900" cy="855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7"/>
          <p:cNvSpPr/>
          <p:nvPr/>
        </p:nvSpPr>
        <p:spPr>
          <a:xfrm>
            <a:off x="5853650" y="5705600"/>
            <a:ext cx="3201000" cy="855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7"/>
          <p:cNvSpPr/>
          <p:nvPr/>
        </p:nvSpPr>
        <p:spPr>
          <a:xfrm>
            <a:off x="1801250" y="5857550"/>
            <a:ext cx="1419900" cy="58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SparkLinear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Regression</a:t>
            </a:r>
            <a:endParaRPr/>
          </a:p>
        </p:txBody>
      </p:sp>
      <p:sp>
        <p:nvSpPr>
          <p:cNvPr id="270" name="Google Shape;270;p27"/>
          <p:cNvSpPr/>
          <p:nvPr/>
        </p:nvSpPr>
        <p:spPr>
          <a:xfrm>
            <a:off x="3429000" y="5857550"/>
            <a:ext cx="1419900" cy="70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 Gradient Boost Regression</a:t>
            </a:r>
            <a:endParaRPr/>
          </a:p>
        </p:txBody>
      </p:sp>
      <p:sp>
        <p:nvSpPr>
          <p:cNvPr id="271" name="Google Shape;271;p27"/>
          <p:cNvSpPr txBox="1"/>
          <p:nvPr/>
        </p:nvSpPr>
        <p:spPr>
          <a:xfrm>
            <a:off x="1660925" y="5288825"/>
            <a:ext cx="29334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                   Train models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5972025" y="5841800"/>
            <a:ext cx="1419900" cy="58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SparkLinear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Regression</a:t>
            </a:r>
            <a:endParaRPr/>
          </a:p>
        </p:txBody>
      </p:sp>
      <p:sp>
        <p:nvSpPr>
          <p:cNvPr id="273" name="Google Shape;273;p27"/>
          <p:cNvSpPr/>
          <p:nvPr/>
        </p:nvSpPr>
        <p:spPr>
          <a:xfrm>
            <a:off x="7474250" y="5841800"/>
            <a:ext cx="1419900" cy="64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 Gradient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Boost Regression</a:t>
            </a:r>
            <a:endParaRPr/>
          </a:p>
        </p:txBody>
      </p:sp>
      <p:cxnSp>
        <p:nvCxnSpPr>
          <p:cNvPr id="274" name="Google Shape;274;p27"/>
          <p:cNvCxnSpPr/>
          <p:nvPr/>
        </p:nvCxnSpPr>
        <p:spPr>
          <a:xfrm>
            <a:off x="4098725" y="5261800"/>
            <a:ext cx="0" cy="4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5" name="Google Shape;275;p27"/>
          <p:cNvSpPr txBox="1"/>
          <p:nvPr/>
        </p:nvSpPr>
        <p:spPr>
          <a:xfrm>
            <a:off x="5972025" y="5261850"/>
            <a:ext cx="24933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    Test models                  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6" name="Google Shape;276;p27"/>
          <p:cNvCxnSpPr/>
          <p:nvPr/>
        </p:nvCxnSpPr>
        <p:spPr>
          <a:xfrm>
            <a:off x="7862600" y="5248400"/>
            <a:ext cx="0" cy="40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>
            <a:spLocks noGrp="1"/>
          </p:cNvSpPr>
          <p:nvPr>
            <p:ph type="title"/>
          </p:nvPr>
        </p:nvSpPr>
        <p:spPr>
          <a:xfrm>
            <a:off x="838200" y="227700"/>
            <a:ext cx="10515600" cy="495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Computing Platform and Implementation Libraries:</a:t>
            </a:r>
            <a:endParaRPr sz="3600"/>
          </a:p>
        </p:txBody>
      </p:sp>
      <p:sp>
        <p:nvSpPr>
          <p:cNvPr id="282" name="Google Shape;282;p28"/>
          <p:cNvSpPr txBox="1">
            <a:spLocks noGrp="1"/>
          </p:cNvSpPr>
          <p:nvPr>
            <p:ph type="body" idx="1"/>
          </p:nvPr>
        </p:nvSpPr>
        <p:spPr>
          <a:xfrm>
            <a:off x="838200" y="910825"/>
            <a:ext cx="10515600" cy="567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 b="1"/>
              <a:t>Storage and Computing:</a:t>
            </a:r>
            <a:r>
              <a:rPr lang="en-US" sz="2400"/>
              <a:t> </a:t>
            </a:r>
            <a:r>
              <a:rPr lang="en-US" sz="2000"/>
              <a:t>We have used HDFS(3-node) cluster to store the json files and Spark as our Distributed Computing Platform.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 </a:t>
            </a:r>
            <a:r>
              <a:rPr lang="en-US" sz="2400" b="1"/>
              <a:t>Implementation Libraries</a:t>
            </a:r>
            <a:r>
              <a:rPr lang="en-US" sz="2400"/>
              <a:t>: </a:t>
            </a:r>
            <a:endParaRPr sz="24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Spark Mllib:</a:t>
            </a:r>
            <a:r>
              <a:rPr lang="en-US" sz="2000"/>
              <a:t>MLlib is scalable machine learning library implemented to run the algorithms on several data partitions on different nodes.We have used the following Spark implementations:</a:t>
            </a:r>
            <a:endParaRPr sz="20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/>
              <a:t>        LDA</a:t>
            </a:r>
            <a:r>
              <a:rPr lang="en-US" sz="1800"/>
              <a:t> : Expectation Maximization approach where the parameter learning uses constant number 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                            of  iterations.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                 </a:t>
            </a:r>
            <a:r>
              <a:rPr lang="en-US" sz="1800" b="1"/>
              <a:t>Spark Feature Transformation API:</a:t>
            </a:r>
            <a:r>
              <a:rPr lang="en-US" sz="1800"/>
              <a:t> CountVectorizer and IDFModel for Tf-Id,VectorAssembler 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                 for combining different features and SparkLinearRegression and GradientBoostRegression for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                RMSE and MAE comparisons.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                 </a:t>
            </a:r>
            <a:r>
              <a:rPr lang="en-US" sz="1800" b="1"/>
              <a:t>NLP Library: </a:t>
            </a:r>
            <a:r>
              <a:rPr lang="en-US" sz="1800"/>
              <a:t>We have used Spark coreNLP and Stanford coreNLP libraries for text preprocessing .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               </a:t>
            </a:r>
            <a:endParaRPr sz="18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 </a:t>
            </a:r>
            <a:endParaRPr sz="24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 txBox="1">
            <a:spLocks noGrp="1"/>
          </p:cNvSpPr>
          <p:nvPr>
            <p:ph type="title"/>
          </p:nvPr>
        </p:nvSpPr>
        <p:spPr>
          <a:xfrm>
            <a:off x="838200" y="133950"/>
            <a:ext cx="10515600" cy="562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Implementation Overview:</a:t>
            </a:r>
            <a:endParaRPr sz="3000"/>
          </a:p>
        </p:txBody>
      </p:sp>
      <p:sp>
        <p:nvSpPr>
          <p:cNvPr id="288" name="Google Shape;288;p29"/>
          <p:cNvSpPr txBox="1">
            <a:spLocks noGrp="1"/>
          </p:cNvSpPr>
          <p:nvPr>
            <p:ph type="body" idx="1"/>
          </p:nvPr>
        </p:nvSpPr>
        <p:spPr>
          <a:xfrm>
            <a:off x="286650" y="805800"/>
            <a:ext cx="11618700" cy="60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        </a:t>
            </a:r>
            <a:r>
              <a:rPr lang="en-US" sz="2400"/>
              <a:t>Text Preprocessing  </a:t>
            </a:r>
            <a:r>
              <a:rPr lang="en-US"/>
              <a:t>                      Feature Extraction for Prediction</a:t>
            </a:r>
            <a:endParaRPr/>
          </a:p>
        </p:txBody>
      </p:sp>
      <p:sp>
        <p:nvSpPr>
          <p:cNvPr id="289" name="Google Shape;289;p29"/>
          <p:cNvSpPr/>
          <p:nvPr/>
        </p:nvSpPr>
        <p:spPr>
          <a:xfrm>
            <a:off x="1232300" y="1417650"/>
            <a:ext cx="3120900" cy="723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Reading review and business data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from HDFS using SparkContext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9"/>
          <p:cNvSpPr/>
          <p:nvPr/>
        </p:nvSpPr>
        <p:spPr>
          <a:xfrm>
            <a:off x="1232300" y="2561100"/>
            <a:ext cx="3120900" cy="723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Joining and Filtering for business categories</a:t>
            </a:r>
            <a:r>
              <a:rPr lang="en-US" b="1"/>
              <a:t> “Restaurants”</a:t>
            </a:r>
            <a:endParaRPr b="1"/>
          </a:p>
        </p:txBody>
      </p:sp>
      <p:sp>
        <p:nvSpPr>
          <p:cNvPr id="291" name="Google Shape;291;p29"/>
          <p:cNvSpPr/>
          <p:nvPr/>
        </p:nvSpPr>
        <p:spPr>
          <a:xfrm>
            <a:off x="1232300" y="3704575"/>
            <a:ext cx="3120900" cy="723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Review text Tokenization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and removing StopWords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</a:t>
            </a:r>
            <a:endParaRPr/>
          </a:p>
        </p:txBody>
      </p:sp>
      <p:sp>
        <p:nvSpPr>
          <p:cNvPr id="292" name="Google Shape;292;p29"/>
          <p:cNvSpPr/>
          <p:nvPr/>
        </p:nvSpPr>
        <p:spPr>
          <a:xfrm>
            <a:off x="1232300" y="4839700"/>
            <a:ext cx="3120900" cy="723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Pos Tagging and filtering</a:t>
            </a:r>
            <a:endParaRPr/>
          </a:p>
        </p:txBody>
      </p:sp>
      <p:sp>
        <p:nvSpPr>
          <p:cNvPr id="293" name="Google Shape;293;p29"/>
          <p:cNvSpPr/>
          <p:nvPr/>
        </p:nvSpPr>
        <p:spPr>
          <a:xfrm>
            <a:off x="1232300" y="5918175"/>
            <a:ext cx="964500" cy="56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nouns</a:t>
            </a:r>
            <a:endParaRPr/>
          </a:p>
        </p:txBody>
      </p:sp>
      <p:sp>
        <p:nvSpPr>
          <p:cNvPr id="294" name="Google Shape;294;p29"/>
          <p:cNvSpPr/>
          <p:nvPr/>
        </p:nvSpPr>
        <p:spPr>
          <a:xfrm>
            <a:off x="2344050" y="5918200"/>
            <a:ext cx="1011300" cy="56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adjectives</a:t>
            </a:r>
            <a:endParaRPr/>
          </a:p>
        </p:txBody>
      </p:sp>
      <p:sp>
        <p:nvSpPr>
          <p:cNvPr id="295" name="Google Shape;295;p29"/>
          <p:cNvSpPr/>
          <p:nvPr/>
        </p:nvSpPr>
        <p:spPr>
          <a:xfrm>
            <a:off x="3455800" y="5918125"/>
            <a:ext cx="1011300" cy="56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nouns +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adjectives</a:t>
            </a:r>
            <a:endParaRPr/>
          </a:p>
        </p:txBody>
      </p:sp>
      <p:sp>
        <p:nvSpPr>
          <p:cNvPr id="296" name="Google Shape;296;p29"/>
          <p:cNvSpPr/>
          <p:nvPr/>
        </p:nvSpPr>
        <p:spPr>
          <a:xfrm>
            <a:off x="5398000" y="1417650"/>
            <a:ext cx="1419900" cy="58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nouns </a:t>
            </a:r>
            <a:endParaRPr/>
          </a:p>
        </p:txBody>
      </p:sp>
      <p:sp>
        <p:nvSpPr>
          <p:cNvPr id="297" name="Google Shape;297;p29"/>
          <p:cNvSpPr/>
          <p:nvPr/>
        </p:nvSpPr>
        <p:spPr>
          <a:xfrm>
            <a:off x="7192700" y="1417650"/>
            <a:ext cx="1419900" cy="58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adjectives</a:t>
            </a:r>
            <a:endParaRPr/>
          </a:p>
        </p:txBody>
      </p:sp>
      <p:sp>
        <p:nvSpPr>
          <p:cNvPr id="298" name="Google Shape;298;p29"/>
          <p:cNvSpPr/>
          <p:nvPr/>
        </p:nvSpPr>
        <p:spPr>
          <a:xfrm>
            <a:off x="9054700" y="1417650"/>
            <a:ext cx="1326000" cy="56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nouns + adjectives</a:t>
            </a:r>
            <a:endParaRPr/>
          </a:p>
        </p:txBody>
      </p:sp>
      <p:sp>
        <p:nvSpPr>
          <p:cNvPr id="299" name="Google Shape;299;p29"/>
          <p:cNvSpPr/>
          <p:nvPr/>
        </p:nvSpPr>
        <p:spPr>
          <a:xfrm>
            <a:off x="5438350" y="2277600"/>
            <a:ext cx="2799300" cy="58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CountVectorization</a:t>
            </a:r>
            <a:endParaRPr/>
          </a:p>
        </p:txBody>
      </p:sp>
      <p:sp>
        <p:nvSpPr>
          <p:cNvPr id="300" name="Google Shape;300;p29"/>
          <p:cNvSpPr/>
          <p:nvPr/>
        </p:nvSpPr>
        <p:spPr>
          <a:xfrm>
            <a:off x="8518925" y="2296350"/>
            <a:ext cx="2223600" cy="56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Sentiment Score Evaluation</a:t>
            </a:r>
            <a:endParaRPr/>
          </a:p>
        </p:txBody>
      </p:sp>
      <p:sp>
        <p:nvSpPr>
          <p:cNvPr id="301" name="Google Shape;301;p29"/>
          <p:cNvSpPr/>
          <p:nvPr/>
        </p:nvSpPr>
        <p:spPr>
          <a:xfrm>
            <a:off x="5438200" y="3065643"/>
            <a:ext cx="2678700" cy="723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9"/>
          <p:cNvSpPr/>
          <p:nvPr/>
        </p:nvSpPr>
        <p:spPr>
          <a:xfrm>
            <a:off x="5572125" y="3142000"/>
            <a:ext cx="1111800" cy="56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IDF Model</a:t>
            </a:r>
            <a:endParaRPr/>
          </a:p>
        </p:txBody>
      </p:sp>
      <p:sp>
        <p:nvSpPr>
          <p:cNvPr id="303" name="Google Shape;303;p29"/>
          <p:cNvSpPr/>
          <p:nvPr/>
        </p:nvSpPr>
        <p:spPr>
          <a:xfrm>
            <a:off x="6804625" y="3123400"/>
            <a:ext cx="1218600" cy="56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LDA Topic Modelling</a:t>
            </a:r>
            <a:endParaRPr/>
          </a:p>
        </p:txBody>
      </p:sp>
      <p:sp>
        <p:nvSpPr>
          <p:cNvPr id="304" name="Google Shape;304;p29"/>
          <p:cNvSpPr/>
          <p:nvPr/>
        </p:nvSpPr>
        <p:spPr>
          <a:xfrm>
            <a:off x="8358200" y="3892425"/>
            <a:ext cx="1218600" cy="58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Feature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Assembler</a:t>
            </a:r>
            <a:endParaRPr/>
          </a:p>
        </p:txBody>
      </p:sp>
      <p:sp>
        <p:nvSpPr>
          <p:cNvPr id="305" name="Google Shape;305;p29"/>
          <p:cNvSpPr/>
          <p:nvPr/>
        </p:nvSpPr>
        <p:spPr>
          <a:xfrm>
            <a:off x="8156900" y="4735900"/>
            <a:ext cx="1620900" cy="8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Topic Distribution + Sentiment score</a:t>
            </a:r>
            <a:endParaRPr/>
          </a:p>
        </p:txBody>
      </p:sp>
      <p:sp>
        <p:nvSpPr>
          <p:cNvPr id="306" name="Google Shape;306;p29"/>
          <p:cNvSpPr/>
          <p:nvPr/>
        </p:nvSpPr>
        <p:spPr>
          <a:xfrm>
            <a:off x="5464725" y="4752800"/>
            <a:ext cx="1218600" cy="8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TF-IDF  score</a:t>
            </a:r>
            <a:endParaRPr/>
          </a:p>
        </p:txBody>
      </p:sp>
      <p:sp>
        <p:nvSpPr>
          <p:cNvPr id="307" name="Google Shape;307;p29"/>
          <p:cNvSpPr/>
          <p:nvPr/>
        </p:nvSpPr>
        <p:spPr>
          <a:xfrm>
            <a:off x="6864925" y="4735900"/>
            <a:ext cx="1111800" cy="8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Topic Distribution</a:t>
            </a:r>
            <a:endParaRPr/>
          </a:p>
        </p:txBody>
      </p:sp>
      <p:sp>
        <p:nvSpPr>
          <p:cNvPr id="308" name="Google Shape;308;p29"/>
          <p:cNvSpPr/>
          <p:nvPr/>
        </p:nvSpPr>
        <p:spPr>
          <a:xfrm>
            <a:off x="9979175" y="4736175"/>
            <a:ext cx="1218600" cy="8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Sentiment   Score</a:t>
            </a:r>
            <a:endParaRPr/>
          </a:p>
        </p:txBody>
      </p:sp>
      <p:cxnSp>
        <p:nvCxnSpPr>
          <p:cNvPr id="309" name="Google Shape;309;p29"/>
          <p:cNvCxnSpPr>
            <a:stCxn id="302" idx="2"/>
          </p:cNvCxnSpPr>
          <p:nvPr/>
        </p:nvCxnSpPr>
        <p:spPr>
          <a:xfrm flipH="1">
            <a:off x="6101025" y="3704500"/>
            <a:ext cx="27000" cy="103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0" name="Google Shape;310;p29"/>
          <p:cNvCxnSpPr>
            <a:stCxn id="303" idx="2"/>
            <a:endCxn id="307" idx="0"/>
          </p:cNvCxnSpPr>
          <p:nvPr/>
        </p:nvCxnSpPr>
        <p:spPr>
          <a:xfrm>
            <a:off x="7413925" y="3685900"/>
            <a:ext cx="6900" cy="10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1" name="Google Shape;311;p29"/>
          <p:cNvCxnSpPr>
            <a:stCxn id="304" idx="2"/>
            <a:endCxn id="305" idx="0"/>
          </p:cNvCxnSpPr>
          <p:nvPr/>
        </p:nvCxnSpPr>
        <p:spPr>
          <a:xfrm>
            <a:off x="8967500" y="4473525"/>
            <a:ext cx="0" cy="26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2" name="Google Shape;312;p29"/>
          <p:cNvCxnSpPr>
            <a:endCxn id="304" idx="0"/>
          </p:cNvCxnSpPr>
          <p:nvPr/>
        </p:nvCxnSpPr>
        <p:spPr>
          <a:xfrm flipH="1">
            <a:off x="8967500" y="2695125"/>
            <a:ext cx="6900" cy="119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3" name="Google Shape;313;p29"/>
          <p:cNvCxnSpPr>
            <a:stCxn id="301" idx="3"/>
          </p:cNvCxnSpPr>
          <p:nvPr/>
        </p:nvCxnSpPr>
        <p:spPr>
          <a:xfrm rot="10800000" flipH="1">
            <a:off x="8116900" y="3426693"/>
            <a:ext cx="8574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4" name="Google Shape;314;p29"/>
          <p:cNvCxnSpPr>
            <a:endCxn id="308" idx="0"/>
          </p:cNvCxnSpPr>
          <p:nvPr/>
        </p:nvCxnSpPr>
        <p:spPr>
          <a:xfrm>
            <a:off x="10581575" y="2864175"/>
            <a:ext cx="6900" cy="18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5" name="Google Shape;315;p29"/>
          <p:cNvSpPr/>
          <p:nvPr/>
        </p:nvSpPr>
        <p:spPr>
          <a:xfrm>
            <a:off x="4963000" y="5906900"/>
            <a:ext cx="6234900" cy="723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9"/>
          <p:cNvSpPr/>
          <p:nvPr/>
        </p:nvSpPr>
        <p:spPr>
          <a:xfrm>
            <a:off x="5564800" y="6105775"/>
            <a:ext cx="1111800" cy="42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TF-IDF</a:t>
            </a:r>
            <a:endParaRPr/>
          </a:p>
        </p:txBody>
      </p:sp>
      <p:sp>
        <p:nvSpPr>
          <p:cNvPr id="317" name="Google Shape;317;p29"/>
          <p:cNvSpPr/>
          <p:nvPr/>
        </p:nvSpPr>
        <p:spPr>
          <a:xfrm>
            <a:off x="6864925" y="6105775"/>
            <a:ext cx="1218600" cy="42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LDA</a:t>
            </a:r>
            <a:endParaRPr/>
          </a:p>
        </p:txBody>
      </p:sp>
      <p:sp>
        <p:nvSpPr>
          <p:cNvPr id="318" name="Google Shape;318;p29"/>
          <p:cNvSpPr/>
          <p:nvPr/>
        </p:nvSpPr>
        <p:spPr>
          <a:xfrm>
            <a:off x="8277300" y="6105775"/>
            <a:ext cx="1326000" cy="42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LDA + Sentiment</a:t>
            </a:r>
            <a:endParaRPr/>
          </a:p>
        </p:txBody>
      </p:sp>
      <p:sp>
        <p:nvSpPr>
          <p:cNvPr id="319" name="Google Shape;319;p29"/>
          <p:cNvSpPr/>
          <p:nvPr/>
        </p:nvSpPr>
        <p:spPr>
          <a:xfrm>
            <a:off x="9791750" y="6120125"/>
            <a:ext cx="1218600" cy="37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Sentiment</a:t>
            </a:r>
            <a:endParaRPr/>
          </a:p>
        </p:txBody>
      </p:sp>
      <p:cxnSp>
        <p:nvCxnSpPr>
          <p:cNvPr id="320" name="Google Shape;320;p29"/>
          <p:cNvCxnSpPr>
            <a:stCxn id="289" idx="2"/>
            <a:endCxn id="290" idx="0"/>
          </p:cNvCxnSpPr>
          <p:nvPr/>
        </p:nvCxnSpPr>
        <p:spPr>
          <a:xfrm>
            <a:off x="2792750" y="2140950"/>
            <a:ext cx="0" cy="4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1" name="Google Shape;321;p29"/>
          <p:cNvCxnSpPr/>
          <p:nvPr/>
        </p:nvCxnSpPr>
        <p:spPr>
          <a:xfrm>
            <a:off x="2792750" y="3280175"/>
            <a:ext cx="0" cy="4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" name="Google Shape;322;p29"/>
          <p:cNvCxnSpPr>
            <a:endCxn id="292" idx="0"/>
          </p:cNvCxnSpPr>
          <p:nvPr/>
        </p:nvCxnSpPr>
        <p:spPr>
          <a:xfrm flipH="1">
            <a:off x="2792750" y="4404400"/>
            <a:ext cx="6600" cy="4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3" name="Google Shape;323;p29"/>
          <p:cNvCxnSpPr/>
          <p:nvPr/>
        </p:nvCxnSpPr>
        <p:spPr>
          <a:xfrm>
            <a:off x="2730825" y="5546200"/>
            <a:ext cx="0" cy="4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4" name="Google Shape;324;p29"/>
          <p:cNvCxnSpPr/>
          <p:nvPr/>
        </p:nvCxnSpPr>
        <p:spPr>
          <a:xfrm>
            <a:off x="1597350" y="5546200"/>
            <a:ext cx="0" cy="4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29"/>
          <p:cNvCxnSpPr/>
          <p:nvPr/>
        </p:nvCxnSpPr>
        <p:spPr>
          <a:xfrm>
            <a:off x="3961450" y="5563100"/>
            <a:ext cx="0" cy="4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29"/>
          <p:cNvCxnSpPr/>
          <p:nvPr/>
        </p:nvCxnSpPr>
        <p:spPr>
          <a:xfrm>
            <a:off x="5880350" y="5563100"/>
            <a:ext cx="0" cy="4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29"/>
          <p:cNvCxnSpPr/>
          <p:nvPr/>
        </p:nvCxnSpPr>
        <p:spPr>
          <a:xfrm>
            <a:off x="7251650" y="5546200"/>
            <a:ext cx="0" cy="4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29"/>
          <p:cNvCxnSpPr/>
          <p:nvPr/>
        </p:nvCxnSpPr>
        <p:spPr>
          <a:xfrm>
            <a:off x="8864050" y="5507088"/>
            <a:ext cx="0" cy="4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" name="Google Shape;329;p29"/>
          <p:cNvCxnSpPr/>
          <p:nvPr/>
        </p:nvCxnSpPr>
        <p:spPr>
          <a:xfrm>
            <a:off x="10489875" y="5507100"/>
            <a:ext cx="0" cy="4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0" name="Google Shape;330;p29"/>
          <p:cNvCxnSpPr/>
          <p:nvPr/>
        </p:nvCxnSpPr>
        <p:spPr>
          <a:xfrm>
            <a:off x="6128025" y="1913425"/>
            <a:ext cx="0" cy="4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1" name="Google Shape;331;p29"/>
          <p:cNvCxnSpPr/>
          <p:nvPr/>
        </p:nvCxnSpPr>
        <p:spPr>
          <a:xfrm>
            <a:off x="7834475" y="1913425"/>
            <a:ext cx="0" cy="4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2" name="Google Shape;332;p29"/>
          <p:cNvCxnSpPr/>
          <p:nvPr/>
        </p:nvCxnSpPr>
        <p:spPr>
          <a:xfrm>
            <a:off x="9576800" y="1839875"/>
            <a:ext cx="0" cy="4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3" name="Google Shape;333;p29"/>
          <p:cNvCxnSpPr/>
          <p:nvPr/>
        </p:nvCxnSpPr>
        <p:spPr>
          <a:xfrm flipH="1">
            <a:off x="6532025" y="2839650"/>
            <a:ext cx="4500" cy="30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"/>
          <p:cNvSpPr txBox="1">
            <a:spLocks noGrp="1"/>
          </p:cNvSpPr>
          <p:nvPr>
            <p:ph type="title"/>
          </p:nvPr>
        </p:nvSpPr>
        <p:spPr>
          <a:xfrm>
            <a:off x="838200" y="415225"/>
            <a:ext cx="9783600" cy="549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LDA Parameter Estimation:</a:t>
            </a:r>
            <a:endParaRPr sz="2400"/>
          </a:p>
        </p:txBody>
      </p:sp>
      <p:sp>
        <p:nvSpPr>
          <p:cNvPr id="339" name="Google Shape;339;p30"/>
          <p:cNvSpPr txBox="1">
            <a:spLocks noGrp="1"/>
          </p:cNvSpPr>
          <p:nvPr>
            <p:ph type="body" idx="1"/>
          </p:nvPr>
        </p:nvSpPr>
        <p:spPr>
          <a:xfrm>
            <a:off x="838200" y="214325"/>
            <a:ext cx="10515600" cy="657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/>
              <a:t>     </a:t>
            </a:r>
            <a:endParaRPr sz="1400"/>
          </a:p>
        </p:txBody>
      </p:sp>
      <p:sp>
        <p:nvSpPr>
          <p:cNvPr id="340" name="Google Shape;340;p30"/>
          <p:cNvSpPr txBox="1"/>
          <p:nvPr/>
        </p:nvSpPr>
        <p:spPr>
          <a:xfrm>
            <a:off x="838200" y="1915275"/>
            <a:ext cx="43587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Beta:Distribution over terms =1.1,k=20,Iterations =100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Varying Alpha keeping other parameters constant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7550" y="4781850"/>
            <a:ext cx="4473775" cy="14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7550" y="482200"/>
            <a:ext cx="4175200" cy="17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0"/>
          <p:cNvSpPr txBox="1"/>
          <p:nvPr/>
        </p:nvSpPr>
        <p:spPr>
          <a:xfrm>
            <a:off x="991200" y="3415325"/>
            <a:ext cx="4286100" cy="8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Alpha:Distribution over topics =1.1,k=20,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Iterations =100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Varying Beta keeping other parameters constant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6675" y="2651925"/>
            <a:ext cx="4126075" cy="18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0"/>
          <p:cNvSpPr txBox="1"/>
          <p:nvPr/>
        </p:nvSpPr>
        <p:spPr>
          <a:xfrm>
            <a:off x="991200" y="1218900"/>
            <a:ext cx="37506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Optimal values : Alpha =[3.0,3.5].Beta=1.1,k=20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0"/>
          <p:cNvSpPr txBox="1"/>
          <p:nvPr/>
        </p:nvSpPr>
        <p:spPr>
          <a:xfrm>
            <a:off x="1098350" y="5023275"/>
            <a:ext cx="40986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Alpha= 3,Beta =1.1,Iterations = 100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Varying number of topics keeping other parameters constant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12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Regression for Rating prediction</a:t>
            </a:r>
            <a:endParaRPr sz="3000"/>
          </a:p>
        </p:txBody>
      </p:sp>
      <p:sp>
        <p:nvSpPr>
          <p:cNvPr id="352" name="Google Shape;352;p31"/>
          <p:cNvSpPr txBox="1">
            <a:spLocks noGrp="1"/>
          </p:cNvSpPr>
          <p:nvPr>
            <p:ph type="body" idx="1"/>
          </p:nvPr>
        </p:nvSpPr>
        <p:spPr>
          <a:xfrm>
            <a:off x="838200" y="1189875"/>
            <a:ext cx="10515600" cy="525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</a:t>
            </a:r>
            <a:endParaRPr/>
          </a:p>
        </p:txBody>
      </p:sp>
      <p:sp>
        <p:nvSpPr>
          <p:cNvPr id="353" name="Google Shape;353;p31"/>
          <p:cNvSpPr/>
          <p:nvPr/>
        </p:nvSpPr>
        <p:spPr>
          <a:xfrm>
            <a:off x="1660925" y="1835050"/>
            <a:ext cx="1634100" cy="84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TF-IDF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nouns,adjectives,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nouns+adjectives</a:t>
            </a:r>
            <a:endParaRPr/>
          </a:p>
        </p:txBody>
      </p:sp>
      <p:sp>
        <p:nvSpPr>
          <p:cNvPr id="354" name="Google Shape;354;p31"/>
          <p:cNvSpPr/>
          <p:nvPr/>
        </p:nvSpPr>
        <p:spPr>
          <a:xfrm>
            <a:off x="4018350" y="1835125"/>
            <a:ext cx="1754700" cy="84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LDA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nouns,adjectives,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nouns+adjectives</a:t>
            </a:r>
            <a:endParaRPr/>
          </a:p>
        </p:txBody>
      </p:sp>
      <p:sp>
        <p:nvSpPr>
          <p:cNvPr id="355" name="Google Shape;355;p31"/>
          <p:cNvSpPr/>
          <p:nvPr/>
        </p:nvSpPr>
        <p:spPr>
          <a:xfrm>
            <a:off x="6402575" y="1835000"/>
            <a:ext cx="1634100" cy="84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LDA Sentiment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nouns,adjectives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nouns+adjectives</a:t>
            </a:r>
            <a:endParaRPr/>
          </a:p>
        </p:txBody>
      </p:sp>
      <p:sp>
        <p:nvSpPr>
          <p:cNvPr id="356" name="Google Shape;356;p31"/>
          <p:cNvSpPr/>
          <p:nvPr/>
        </p:nvSpPr>
        <p:spPr>
          <a:xfrm>
            <a:off x="8759900" y="1835125"/>
            <a:ext cx="1634100" cy="84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Sentiment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nouns.adjectives,nouns+adjectives</a:t>
            </a:r>
            <a:endParaRPr/>
          </a:p>
        </p:txBody>
      </p:sp>
      <p:sp>
        <p:nvSpPr>
          <p:cNvPr id="357" name="Google Shape;357;p31"/>
          <p:cNvSpPr/>
          <p:nvPr/>
        </p:nvSpPr>
        <p:spPr>
          <a:xfrm>
            <a:off x="2236875" y="3348625"/>
            <a:ext cx="8250900" cy="145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1"/>
          <p:cNvSpPr/>
          <p:nvPr/>
        </p:nvSpPr>
        <p:spPr>
          <a:xfrm>
            <a:off x="3174500" y="3670100"/>
            <a:ext cx="2598600" cy="84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Spark Linear Regression</a:t>
            </a:r>
            <a:endParaRPr/>
          </a:p>
        </p:txBody>
      </p:sp>
      <p:sp>
        <p:nvSpPr>
          <p:cNvPr id="359" name="Google Shape;359;p31"/>
          <p:cNvSpPr/>
          <p:nvPr/>
        </p:nvSpPr>
        <p:spPr>
          <a:xfrm>
            <a:off x="6536525" y="3670100"/>
            <a:ext cx="2732400" cy="84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 Gradient Boost Regression</a:t>
            </a:r>
            <a:endParaRPr/>
          </a:p>
        </p:txBody>
      </p:sp>
      <p:sp>
        <p:nvSpPr>
          <p:cNvPr id="360" name="Google Shape;360;p31"/>
          <p:cNvSpPr/>
          <p:nvPr/>
        </p:nvSpPr>
        <p:spPr>
          <a:xfrm>
            <a:off x="3683500" y="5315375"/>
            <a:ext cx="5397900" cy="61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Rating Prediction and MAE and RMSE Comparison</a:t>
            </a:r>
            <a:endParaRPr/>
          </a:p>
        </p:txBody>
      </p:sp>
      <p:cxnSp>
        <p:nvCxnSpPr>
          <p:cNvPr id="361" name="Google Shape;361;p31"/>
          <p:cNvCxnSpPr>
            <a:stCxn id="353" idx="2"/>
          </p:cNvCxnSpPr>
          <p:nvPr/>
        </p:nvCxnSpPr>
        <p:spPr>
          <a:xfrm>
            <a:off x="2477975" y="2678950"/>
            <a:ext cx="13500" cy="66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2" name="Google Shape;362;p31"/>
          <p:cNvCxnSpPr/>
          <p:nvPr/>
        </p:nvCxnSpPr>
        <p:spPr>
          <a:xfrm>
            <a:off x="4760100" y="2678950"/>
            <a:ext cx="13500" cy="66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3" name="Google Shape;363;p31"/>
          <p:cNvCxnSpPr/>
          <p:nvPr/>
        </p:nvCxnSpPr>
        <p:spPr>
          <a:xfrm>
            <a:off x="7149375" y="2678950"/>
            <a:ext cx="13500" cy="66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4" name="Google Shape;364;p31"/>
          <p:cNvCxnSpPr/>
          <p:nvPr/>
        </p:nvCxnSpPr>
        <p:spPr>
          <a:xfrm>
            <a:off x="9444900" y="2678950"/>
            <a:ext cx="13500" cy="66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5" name="Google Shape;365;p31"/>
          <p:cNvCxnSpPr/>
          <p:nvPr/>
        </p:nvCxnSpPr>
        <p:spPr>
          <a:xfrm>
            <a:off x="6089250" y="4808425"/>
            <a:ext cx="18600" cy="48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Task 1: Categories Classification</a:t>
            </a: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Task: predict categories via “Review” and “Tip” text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e.g.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/>
              <a:t>“business_id”: </a:t>
            </a:r>
            <a:r>
              <a:rPr lang="en-US" sz="2400"/>
              <a:t>“tnhfDv5Il8EaGSXZGiuQGg”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/>
              <a:t>"categories": </a:t>
            </a:r>
            <a:r>
              <a:rPr lang="en-US" sz="2400"/>
              <a:t>“Mexican, Burgers, Restaurants”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/>
              <a:t>“Review”: </a:t>
            </a:r>
            <a:r>
              <a:rPr lang="en-US" sz="2400"/>
              <a:t>“Great place to hang out after work: the prices are decent, and the ambience is fun. It's a bit loud, but very lively. The staff is friendly, and the food is good. They have a good selection of drinks”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/>
              <a:t>“Tip”: </a:t>
            </a:r>
            <a:r>
              <a:rPr lang="en-US" sz="2400"/>
              <a:t>“Secret menu - fried chicken sando is da bombbbbbb Their zapatos are good too.”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97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Regression Results</a:t>
            </a:r>
            <a:endParaRPr sz="3000"/>
          </a:p>
        </p:txBody>
      </p:sp>
      <p:sp>
        <p:nvSpPr>
          <p:cNvPr id="371" name="Google Shape;371;p32"/>
          <p:cNvSpPr txBox="1">
            <a:spLocks noGrp="1"/>
          </p:cNvSpPr>
          <p:nvPr>
            <p:ph type="body" idx="1"/>
          </p:nvPr>
        </p:nvSpPr>
        <p:spPr>
          <a:xfrm>
            <a:off x="838200" y="962125"/>
            <a:ext cx="10515600" cy="5214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 sz="2400"/>
              <a:t>SparkLinearRegression:</a:t>
            </a:r>
            <a:endParaRPr sz="2400"/>
          </a:p>
        </p:txBody>
      </p:sp>
      <p:graphicFrame>
        <p:nvGraphicFramePr>
          <p:cNvPr id="372" name="Google Shape;372;p32"/>
          <p:cNvGraphicFramePr/>
          <p:nvPr/>
        </p:nvGraphicFramePr>
        <p:xfrm>
          <a:off x="838200" y="1743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{0B45FC68-5BAB-4C25-85D9-3C6CC504222C}</a:tableStyleId>
              </a:tblPr>
              <a:tblGrid>
                <a:gridCol w="153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2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9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9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49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6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         </a:t>
                      </a:r>
                      <a:r>
                        <a:rPr lang="en-US" sz="1800"/>
                        <a:t>nouns</a:t>
                      </a:r>
                      <a:endParaRPr sz="18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  </a:t>
                      </a:r>
                      <a:r>
                        <a:rPr lang="en-US" sz="1800"/>
                        <a:t>  adjectives</a:t>
                      </a:r>
                      <a:endParaRPr sz="18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    </a:t>
                      </a:r>
                      <a:r>
                        <a:rPr lang="en-US" sz="1800"/>
                        <a:t> nouns + adjectives</a:t>
                      </a:r>
                      <a:endParaRPr sz="180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</a:t>
                      </a:r>
                      <a:r>
                        <a:rPr lang="en-US" sz="1800"/>
                        <a:t> MAE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RMSE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</a:t>
                      </a:r>
                      <a:r>
                        <a:rPr lang="en-US" sz="1800"/>
                        <a:t>MAE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</a:t>
                      </a:r>
                      <a:r>
                        <a:rPr lang="en-US" sz="1800"/>
                        <a:t>RMSE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</a:t>
                      </a:r>
                      <a:r>
                        <a:rPr lang="en-US" sz="1800"/>
                        <a:t>MAE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</a:t>
                      </a:r>
                      <a:r>
                        <a:rPr lang="en-US" sz="1800"/>
                        <a:t>RMSE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</a:t>
                      </a:r>
                      <a:r>
                        <a:rPr lang="en-US" sz="1800"/>
                        <a:t>LDA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1.085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1.303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1.139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1.357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0.980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1.187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TF-IDF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1.145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1.363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1.122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1.336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1.119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1.332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LDA + Sentiment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0.862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1.021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0.944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1.116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1.032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1.210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2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Sentiment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 1.152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1.371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1.084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1.299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1.121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1.340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074" y="1050351"/>
            <a:ext cx="6499848" cy="4332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Multi-Class vs. Multi-Label Classification</a:t>
            </a: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779780" y="1532528"/>
            <a:ext cx="10515600" cy="1166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multi-label classification</a:t>
            </a:r>
            <a:r>
              <a:rPr lang="en-US"/>
              <a:t> is a variant of the classification problem where multiple labels may be assigned to each instance.</a:t>
            </a:r>
            <a:endParaRPr/>
          </a:p>
        </p:txBody>
      </p:sp>
      <p:grpSp>
        <p:nvGrpSpPr>
          <p:cNvPr id="102" name="Google Shape;102;p15"/>
          <p:cNvGrpSpPr/>
          <p:nvPr/>
        </p:nvGrpSpPr>
        <p:grpSpPr>
          <a:xfrm>
            <a:off x="218714" y="3203371"/>
            <a:ext cx="4008120" cy="2635699"/>
            <a:chOff x="401320" y="3093732"/>
            <a:chExt cx="4008120" cy="2635699"/>
          </a:xfrm>
        </p:grpSpPr>
        <p:grpSp>
          <p:nvGrpSpPr>
            <p:cNvPr id="103" name="Google Shape;103;p15"/>
            <p:cNvGrpSpPr/>
            <p:nvPr/>
          </p:nvGrpSpPr>
          <p:grpSpPr>
            <a:xfrm>
              <a:off x="401320" y="3374547"/>
              <a:ext cx="1457960" cy="1171258"/>
              <a:chOff x="431800" y="3429953"/>
              <a:chExt cx="1457960" cy="1171258"/>
            </a:xfrm>
          </p:grpSpPr>
          <p:sp>
            <p:nvSpPr>
              <p:cNvPr id="104" name="Google Shape;104;p15"/>
              <p:cNvSpPr/>
              <p:nvPr/>
            </p:nvSpPr>
            <p:spPr>
              <a:xfrm>
                <a:off x="431800" y="3429953"/>
                <a:ext cx="1356360" cy="1036321"/>
              </a:xfrm>
              <a:prstGeom prst="rect">
                <a:avLst/>
              </a:prstGeom>
              <a:solidFill>
                <a:srgbClr val="B3C6E7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533400" y="3564890"/>
                <a:ext cx="1356360" cy="1036321"/>
              </a:xfrm>
              <a:prstGeom prst="rect">
                <a:avLst/>
              </a:prstGeom>
              <a:solidFill>
                <a:srgbClr val="B3C6E7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6" name="Google Shape;106;p15"/>
            <p:cNvSpPr/>
            <p:nvPr/>
          </p:nvSpPr>
          <p:spPr>
            <a:xfrm>
              <a:off x="635000" y="3621405"/>
              <a:ext cx="1356360" cy="1036321"/>
            </a:xfrm>
            <a:prstGeom prst="rect">
              <a:avLst/>
            </a:prstGeom>
            <a:solidFill>
              <a:srgbClr val="B3C6E7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736600" y="3756342"/>
              <a:ext cx="1356360" cy="1036321"/>
            </a:xfrm>
            <a:prstGeom prst="rect">
              <a:avLst/>
            </a:prstGeom>
            <a:solidFill>
              <a:srgbClr val="B3C6E7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838200" y="3891279"/>
              <a:ext cx="1356360" cy="1036321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Businesses</a:t>
              </a:r>
              <a:endParaRPr/>
            </a:p>
          </p:txBody>
        </p:sp>
        <p:cxnSp>
          <p:nvCxnSpPr>
            <p:cNvPr id="109" name="Google Shape;109;p15"/>
            <p:cNvCxnSpPr>
              <a:stCxn id="108" idx="3"/>
            </p:cNvCxnSpPr>
            <p:nvPr/>
          </p:nvCxnSpPr>
          <p:spPr>
            <a:xfrm rot="10800000" flipH="1">
              <a:off x="2194560" y="3429039"/>
              <a:ext cx="731400" cy="98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10" name="Google Shape;110;p15"/>
            <p:cNvCxnSpPr/>
            <p:nvPr/>
          </p:nvCxnSpPr>
          <p:spPr>
            <a:xfrm rot="10800000" flipH="1">
              <a:off x="2194560" y="4409439"/>
              <a:ext cx="833120" cy="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11" name="Google Shape;111;p15"/>
            <p:cNvCxnSpPr/>
            <p:nvPr/>
          </p:nvCxnSpPr>
          <p:spPr>
            <a:xfrm>
              <a:off x="2214880" y="4409441"/>
              <a:ext cx="711200" cy="8837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12" name="Google Shape;112;p15"/>
            <p:cNvSpPr/>
            <p:nvPr/>
          </p:nvSpPr>
          <p:spPr>
            <a:xfrm>
              <a:off x="3053080" y="3093732"/>
              <a:ext cx="1356360" cy="670536"/>
            </a:xfrm>
            <a:prstGeom prst="ellipse">
              <a:avLst/>
            </a:prstGeom>
            <a:solidFill>
              <a:srgbClr val="F7CAAC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3053080" y="4074171"/>
              <a:ext cx="1356360" cy="670536"/>
            </a:xfrm>
            <a:prstGeom prst="ellipse">
              <a:avLst/>
            </a:prstGeom>
            <a:solidFill>
              <a:srgbClr val="C4E0B2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3053080" y="5058895"/>
              <a:ext cx="1356360" cy="670536"/>
            </a:xfrm>
            <a:prstGeom prst="ellipse">
              <a:avLst/>
            </a:prstGeom>
            <a:solidFill>
              <a:srgbClr val="DBDBDB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 txBox="1"/>
            <p:nvPr/>
          </p:nvSpPr>
          <p:spPr>
            <a:xfrm>
              <a:off x="3122165" y="3252073"/>
              <a:ext cx="12872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Restaurants</a:t>
              </a:r>
              <a:endParaRPr/>
            </a:p>
          </p:txBody>
        </p:sp>
        <p:sp>
          <p:nvSpPr>
            <p:cNvPr id="116" name="Google Shape;116;p15"/>
            <p:cNvSpPr txBox="1"/>
            <p:nvPr/>
          </p:nvSpPr>
          <p:spPr>
            <a:xfrm>
              <a:off x="3239779" y="4242031"/>
              <a:ext cx="9829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Cinemas</a:t>
              </a:r>
              <a:endParaRPr/>
            </a:p>
          </p:txBody>
        </p:sp>
        <p:sp>
          <p:nvSpPr>
            <p:cNvPr id="117" name="Google Shape;117;p15"/>
            <p:cNvSpPr txBox="1"/>
            <p:nvPr/>
          </p:nvSpPr>
          <p:spPr>
            <a:xfrm>
              <a:off x="3239779" y="5209497"/>
              <a:ext cx="10615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Shopping</a:t>
              </a:r>
              <a:endParaRPr/>
            </a:p>
          </p:txBody>
        </p:sp>
      </p:grpSp>
      <p:grpSp>
        <p:nvGrpSpPr>
          <p:cNvPr id="118" name="Google Shape;118;p15"/>
          <p:cNvGrpSpPr/>
          <p:nvPr/>
        </p:nvGrpSpPr>
        <p:grpSpPr>
          <a:xfrm>
            <a:off x="4681220" y="3188256"/>
            <a:ext cx="7371080" cy="2635699"/>
            <a:chOff x="4843780" y="3093732"/>
            <a:chExt cx="7371080" cy="2635699"/>
          </a:xfrm>
        </p:grpSpPr>
        <p:grpSp>
          <p:nvGrpSpPr>
            <p:cNvPr id="119" name="Google Shape;119;p15"/>
            <p:cNvGrpSpPr/>
            <p:nvPr/>
          </p:nvGrpSpPr>
          <p:grpSpPr>
            <a:xfrm>
              <a:off x="4843780" y="3374547"/>
              <a:ext cx="1457960" cy="1171258"/>
              <a:chOff x="431800" y="3429953"/>
              <a:chExt cx="1457960" cy="1171258"/>
            </a:xfrm>
          </p:grpSpPr>
          <p:sp>
            <p:nvSpPr>
              <p:cNvPr id="120" name="Google Shape;120;p15"/>
              <p:cNvSpPr/>
              <p:nvPr/>
            </p:nvSpPr>
            <p:spPr>
              <a:xfrm>
                <a:off x="431800" y="3429953"/>
                <a:ext cx="1356360" cy="1036321"/>
              </a:xfrm>
              <a:prstGeom prst="rect">
                <a:avLst/>
              </a:prstGeom>
              <a:solidFill>
                <a:srgbClr val="B3C6E7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533400" y="3564890"/>
                <a:ext cx="1356360" cy="1036321"/>
              </a:xfrm>
              <a:prstGeom prst="rect">
                <a:avLst/>
              </a:prstGeom>
              <a:solidFill>
                <a:srgbClr val="B3C6E7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2" name="Google Shape;122;p15"/>
            <p:cNvSpPr/>
            <p:nvPr/>
          </p:nvSpPr>
          <p:spPr>
            <a:xfrm>
              <a:off x="5077460" y="3621405"/>
              <a:ext cx="1356360" cy="1036321"/>
            </a:xfrm>
            <a:prstGeom prst="rect">
              <a:avLst/>
            </a:prstGeom>
            <a:solidFill>
              <a:srgbClr val="B3C6E7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5179060" y="3756342"/>
              <a:ext cx="1356360" cy="1036321"/>
            </a:xfrm>
            <a:prstGeom prst="rect">
              <a:avLst/>
            </a:prstGeom>
            <a:solidFill>
              <a:srgbClr val="B3C6E7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5280660" y="3891279"/>
              <a:ext cx="1356360" cy="1036321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Businesses</a:t>
              </a:r>
              <a:endParaRPr/>
            </a:p>
          </p:txBody>
        </p:sp>
        <p:cxnSp>
          <p:nvCxnSpPr>
            <p:cNvPr id="125" name="Google Shape;125;p15"/>
            <p:cNvCxnSpPr>
              <a:stCxn id="124" idx="3"/>
            </p:cNvCxnSpPr>
            <p:nvPr/>
          </p:nvCxnSpPr>
          <p:spPr>
            <a:xfrm rot="10800000" flipH="1">
              <a:off x="6637020" y="3429039"/>
              <a:ext cx="731400" cy="98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26" name="Google Shape;126;p15"/>
            <p:cNvCxnSpPr/>
            <p:nvPr/>
          </p:nvCxnSpPr>
          <p:spPr>
            <a:xfrm rot="10800000" flipH="1">
              <a:off x="6637020" y="4409439"/>
              <a:ext cx="833120" cy="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27" name="Google Shape;127;p15"/>
            <p:cNvCxnSpPr/>
            <p:nvPr/>
          </p:nvCxnSpPr>
          <p:spPr>
            <a:xfrm>
              <a:off x="6657340" y="4409441"/>
              <a:ext cx="711200" cy="8837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28" name="Google Shape;128;p15"/>
            <p:cNvSpPr/>
            <p:nvPr/>
          </p:nvSpPr>
          <p:spPr>
            <a:xfrm>
              <a:off x="7495540" y="3093732"/>
              <a:ext cx="1356360" cy="670536"/>
            </a:xfrm>
            <a:prstGeom prst="ellipse">
              <a:avLst/>
            </a:prstGeom>
            <a:solidFill>
              <a:srgbClr val="F7CAAC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7495540" y="4074171"/>
              <a:ext cx="1356360" cy="670536"/>
            </a:xfrm>
            <a:prstGeom prst="ellipse">
              <a:avLst/>
            </a:prstGeom>
            <a:solidFill>
              <a:srgbClr val="C4E0B2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7495540" y="5058895"/>
              <a:ext cx="1356360" cy="670536"/>
            </a:xfrm>
            <a:prstGeom prst="ellipse">
              <a:avLst/>
            </a:prstGeom>
            <a:solidFill>
              <a:srgbClr val="DBDBDB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5"/>
            <p:cNvSpPr txBox="1"/>
            <p:nvPr/>
          </p:nvSpPr>
          <p:spPr>
            <a:xfrm>
              <a:off x="7564625" y="3252073"/>
              <a:ext cx="12872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Restaurants</a:t>
              </a:r>
              <a:endParaRPr/>
            </a:p>
          </p:txBody>
        </p:sp>
        <p:sp>
          <p:nvSpPr>
            <p:cNvPr id="132" name="Google Shape;132;p15"/>
            <p:cNvSpPr txBox="1"/>
            <p:nvPr/>
          </p:nvSpPr>
          <p:spPr>
            <a:xfrm>
              <a:off x="7682239" y="4242031"/>
              <a:ext cx="9829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Cinemas</a:t>
              </a:r>
              <a:endParaRPr/>
            </a:p>
          </p:txBody>
        </p:sp>
        <p:sp>
          <p:nvSpPr>
            <p:cNvPr id="133" name="Google Shape;133;p15"/>
            <p:cNvSpPr txBox="1"/>
            <p:nvPr/>
          </p:nvSpPr>
          <p:spPr>
            <a:xfrm>
              <a:off x="7682239" y="5209497"/>
              <a:ext cx="10615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Shopping</a:t>
              </a: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10858500" y="4042759"/>
              <a:ext cx="1356360" cy="670536"/>
            </a:xfrm>
            <a:prstGeom prst="ellipse">
              <a:avLst/>
            </a:prstGeom>
            <a:solidFill>
              <a:srgbClr val="CCCCF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5"/>
            <p:cNvSpPr txBox="1"/>
            <p:nvPr/>
          </p:nvSpPr>
          <p:spPr>
            <a:xfrm>
              <a:off x="8851900" y="3095968"/>
              <a:ext cx="538480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  <p:sp>
          <p:nvSpPr>
            <p:cNvPr id="136" name="Google Shape;136;p15"/>
            <p:cNvSpPr txBox="1"/>
            <p:nvPr/>
          </p:nvSpPr>
          <p:spPr>
            <a:xfrm>
              <a:off x="11204539" y="4154680"/>
              <a:ext cx="6976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Salon</a:t>
              </a: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9177020" y="4063623"/>
              <a:ext cx="1356360" cy="670536"/>
            </a:xfrm>
            <a:prstGeom prst="ellipse">
              <a:avLst/>
            </a:prstGeom>
            <a:solidFill>
              <a:srgbClr val="D8E2F3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9286240" y="3093732"/>
              <a:ext cx="1356360" cy="670536"/>
            </a:xfrm>
            <a:prstGeom prst="ellipse">
              <a:avLst/>
            </a:prstGeom>
            <a:solidFill>
              <a:srgbClr val="FFCCF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5"/>
            <p:cNvSpPr txBox="1"/>
            <p:nvPr/>
          </p:nvSpPr>
          <p:spPr>
            <a:xfrm>
              <a:off x="8831580" y="4080762"/>
              <a:ext cx="538480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  <p:sp>
          <p:nvSpPr>
            <p:cNvPr id="140" name="Google Shape;140;p15"/>
            <p:cNvSpPr txBox="1"/>
            <p:nvPr/>
          </p:nvSpPr>
          <p:spPr>
            <a:xfrm>
              <a:off x="10506700" y="4060580"/>
              <a:ext cx="505460" cy="602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  <p:sp>
          <p:nvSpPr>
            <p:cNvPr id="141" name="Google Shape;141;p15"/>
            <p:cNvSpPr txBox="1"/>
            <p:nvPr/>
          </p:nvSpPr>
          <p:spPr>
            <a:xfrm>
              <a:off x="9579600" y="4214225"/>
              <a:ext cx="6126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Spas</a:t>
              </a:r>
              <a:endParaRPr/>
            </a:p>
          </p:txBody>
        </p:sp>
        <p:sp>
          <p:nvSpPr>
            <p:cNvPr id="142" name="Google Shape;142;p15"/>
            <p:cNvSpPr txBox="1"/>
            <p:nvPr/>
          </p:nvSpPr>
          <p:spPr>
            <a:xfrm>
              <a:off x="9682420" y="3254571"/>
              <a:ext cx="5862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Bars</a:t>
              </a:r>
              <a:endParaRPr/>
            </a:p>
          </p:txBody>
        </p:sp>
      </p:grpSp>
      <p:cxnSp>
        <p:nvCxnSpPr>
          <p:cNvPr id="143" name="Google Shape;143;p15"/>
          <p:cNvCxnSpPr/>
          <p:nvPr/>
        </p:nvCxnSpPr>
        <p:spPr>
          <a:xfrm>
            <a:off x="4477227" y="2763520"/>
            <a:ext cx="0" cy="394208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15"/>
          <p:cNvSpPr/>
          <p:nvPr/>
        </p:nvSpPr>
        <p:spPr>
          <a:xfrm>
            <a:off x="515119" y="2615022"/>
            <a:ext cx="3803990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multi-class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classification (</a:t>
            </a: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single label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6537341" y="2610162"/>
            <a:ext cx="2553648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multi-label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classification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Approach 1: Multi-Class Classification</a:t>
            </a:r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1"/>
          </p:nvPr>
        </p:nvSpPr>
        <p:spPr>
          <a:xfrm>
            <a:off x="838200" y="1269500"/>
            <a:ext cx="10515600" cy="53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000" b="1" u="sng"/>
              <a:t>Problem Statement</a:t>
            </a:r>
            <a:r>
              <a:rPr lang="en-US" sz="2000"/>
              <a:t>: To Classify restaurants into one of the following cuisines: Indian, Mexican, Chinese, Italian, Asian Fusion, American, Japanese, Thai, Seafood, Mediterranean, French. </a:t>
            </a:r>
            <a:endParaRPr sz="200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325" y="2115250"/>
            <a:ext cx="8466775" cy="46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82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Arial"/>
                <a:ea typeface="Arial"/>
                <a:cs typeface="Arial"/>
                <a:sym typeface="Arial"/>
              </a:rPr>
              <a:t>Methodology</a:t>
            </a:r>
            <a:endParaRPr/>
          </a:p>
        </p:txBody>
      </p:sp>
      <p:pic>
        <p:nvPicPr>
          <p:cNvPr id="158" name="Google Shape;158;p17"/>
          <p:cNvPicPr preferRelativeResize="0"/>
          <p:nvPr/>
        </p:nvPicPr>
        <p:blipFill rotWithShape="1">
          <a:blip r:embed="rId3">
            <a:alphaModFix/>
          </a:blip>
          <a:srcRect b="13733"/>
          <a:stretch/>
        </p:blipFill>
        <p:spPr>
          <a:xfrm>
            <a:off x="467100" y="1100125"/>
            <a:ext cx="11385575" cy="53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266200" cy="68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Choosing the best K</a:t>
            </a:r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body" idx="1"/>
          </p:nvPr>
        </p:nvSpPr>
        <p:spPr>
          <a:xfrm>
            <a:off x="413900" y="1265725"/>
            <a:ext cx="5690700" cy="511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/>
              <a:t>With increase in the K (number of top words chosen), the accuracies improved.</a:t>
            </a:r>
            <a:endParaRPr sz="180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/>
              <a:t>This is reasonable as more the words, we get more information about the type of cuisine the restaurant provides.</a:t>
            </a:r>
            <a:endParaRPr sz="1800"/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/>
              <a:t>To tradeoff between model complexity and model performance, k was chosen to be 500 and </a:t>
            </a:r>
            <a:r>
              <a:rPr lang="en-US" sz="1800" b="1"/>
              <a:t>Top 500 words</a:t>
            </a:r>
            <a:r>
              <a:rPr lang="en-US" sz="1800"/>
              <a:t> from reviews and tips were taken.</a:t>
            </a:r>
            <a:endParaRPr sz="1800"/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/>
              <a:t>The results presented here are for a Naïve Bayes model.</a:t>
            </a:r>
            <a:endParaRPr sz="1800"/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/>
              <a:t>Finally, an accuracy of </a:t>
            </a:r>
            <a:r>
              <a:rPr lang="en-US" sz="1800" b="1"/>
              <a:t>81.8%</a:t>
            </a:r>
            <a:r>
              <a:rPr lang="en-US" sz="1800"/>
              <a:t> was achieved on the test set. </a:t>
            </a:r>
            <a:endParaRPr sz="1800"/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600" y="381000"/>
            <a:ext cx="5823050" cy="62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9" descr="Image result for multi label one vs all classification"/>
          <p:cNvPicPr preferRelativeResize="0"/>
          <p:nvPr/>
        </p:nvPicPr>
        <p:blipFill rotWithShape="1">
          <a:blip r:embed="rId3">
            <a:alphaModFix/>
          </a:blip>
          <a:srcRect t="16297" b="28483"/>
          <a:stretch/>
        </p:blipFill>
        <p:spPr>
          <a:xfrm>
            <a:off x="2183356" y="2591537"/>
            <a:ext cx="7224803" cy="299211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838200" y="913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Approach 2: Multi-Label Classification</a:t>
            </a:r>
            <a:endParaRPr i="1"/>
          </a:p>
        </p:txBody>
      </p:sp>
      <p:sp>
        <p:nvSpPr>
          <p:cNvPr id="172" name="Google Shape;172;p19"/>
          <p:cNvSpPr txBox="1">
            <a:spLocks noGrp="1"/>
          </p:cNvSpPr>
          <p:nvPr>
            <p:ph type="body" idx="1"/>
          </p:nvPr>
        </p:nvSpPr>
        <p:spPr>
          <a:xfrm>
            <a:off x="684965" y="1183302"/>
            <a:ext cx="10515600" cy="115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 dirty="0"/>
              <a:t>Problem statement: Given a restaurant, assign it a set of applicable categories</a:t>
            </a: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 dirty="0"/>
              <a:t>Decompose multi-label into multiple independent binary classification problems (one classifier per label)</a:t>
            </a:r>
            <a:endParaRPr dirty="0"/>
          </a:p>
        </p:txBody>
      </p:sp>
      <p:grpSp>
        <p:nvGrpSpPr>
          <p:cNvPr id="173" name="Google Shape;173;p19"/>
          <p:cNvGrpSpPr/>
          <p:nvPr/>
        </p:nvGrpSpPr>
        <p:grpSpPr>
          <a:xfrm>
            <a:off x="2331198" y="5671663"/>
            <a:ext cx="6314962" cy="372308"/>
            <a:chOff x="2270238" y="5238015"/>
            <a:chExt cx="6314962" cy="372308"/>
          </a:xfrm>
        </p:grpSpPr>
        <p:grpSp>
          <p:nvGrpSpPr>
            <p:cNvPr id="174" name="Google Shape;174;p19"/>
            <p:cNvGrpSpPr/>
            <p:nvPr/>
          </p:nvGrpSpPr>
          <p:grpSpPr>
            <a:xfrm>
              <a:off x="2270238" y="5271769"/>
              <a:ext cx="6314962" cy="338554"/>
              <a:chOff x="2448560" y="5384800"/>
              <a:chExt cx="6075680" cy="325120"/>
            </a:xfrm>
          </p:grpSpPr>
          <p:sp>
            <p:nvSpPr>
              <p:cNvPr id="175" name="Google Shape;175;p19"/>
              <p:cNvSpPr/>
              <p:nvPr/>
            </p:nvSpPr>
            <p:spPr>
              <a:xfrm>
                <a:off x="2448560" y="5405120"/>
                <a:ext cx="772160" cy="304800"/>
              </a:xfrm>
              <a:prstGeom prst="rect">
                <a:avLst/>
              </a:prstGeom>
              <a:solidFill>
                <a:srgbClr val="FFD966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Train</a:t>
                </a:r>
                <a:endParaRPr/>
              </a:p>
            </p:txBody>
          </p:sp>
          <p:sp>
            <p:nvSpPr>
              <p:cNvPr id="176" name="Google Shape;176;p19"/>
              <p:cNvSpPr/>
              <p:nvPr/>
            </p:nvSpPr>
            <p:spPr>
              <a:xfrm>
                <a:off x="3322320" y="5384800"/>
                <a:ext cx="5201920" cy="304800"/>
              </a:xfrm>
              <a:prstGeom prst="rect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7" name="Google Shape;177;p19"/>
            <p:cNvSpPr txBox="1"/>
            <p:nvPr/>
          </p:nvSpPr>
          <p:spPr>
            <a:xfrm>
              <a:off x="3143998" y="5238015"/>
              <a:ext cx="10102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classifier1</a:t>
              </a:r>
              <a:endParaRPr/>
            </a:p>
          </p:txBody>
        </p:sp>
        <p:sp>
          <p:nvSpPr>
            <p:cNvPr id="178" name="Google Shape;178;p19"/>
            <p:cNvSpPr txBox="1"/>
            <p:nvPr/>
          </p:nvSpPr>
          <p:spPr>
            <a:xfrm>
              <a:off x="4454638" y="5238015"/>
              <a:ext cx="10102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classifier2</a:t>
              </a:r>
              <a:endParaRPr/>
            </a:p>
          </p:txBody>
        </p:sp>
        <p:sp>
          <p:nvSpPr>
            <p:cNvPr id="179" name="Google Shape;179;p19"/>
            <p:cNvSpPr txBox="1"/>
            <p:nvPr/>
          </p:nvSpPr>
          <p:spPr>
            <a:xfrm>
              <a:off x="6014720" y="5248175"/>
              <a:ext cx="10102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classifier3</a:t>
              </a:r>
              <a:endParaRPr/>
            </a:p>
          </p:txBody>
        </p:sp>
        <p:sp>
          <p:nvSpPr>
            <p:cNvPr id="180" name="Google Shape;180;p19"/>
            <p:cNvSpPr txBox="1"/>
            <p:nvPr/>
          </p:nvSpPr>
          <p:spPr>
            <a:xfrm>
              <a:off x="7416893" y="5258335"/>
              <a:ext cx="10102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classifier4</a:t>
              </a:r>
              <a:endParaRPr/>
            </a:p>
          </p:txBody>
        </p:sp>
      </p:grpSp>
      <p:grpSp>
        <p:nvGrpSpPr>
          <p:cNvPr id="181" name="Google Shape;181;p19"/>
          <p:cNvGrpSpPr/>
          <p:nvPr/>
        </p:nvGrpSpPr>
        <p:grpSpPr>
          <a:xfrm>
            <a:off x="2349532" y="6010215"/>
            <a:ext cx="6094016" cy="715745"/>
            <a:chOff x="2288572" y="5576567"/>
            <a:chExt cx="6094016" cy="715745"/>
          </a:xfrm>
        </p:grpSpPr>
        <p:cxnSp>
          <p:nvCxnSpPr>
            <p:cNvPr id="182" name="Google Shape;182;p19"/>
            <p:cNvCxnSpPr/>
            <p:nvPr/>
          </p:nvCxnSpPr>
          <p:spPr>
            <a:xfrm flipH="1">
              <a:off x="3622676" y="5576569"/>
              <a:ext cx="1" cy="4572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3" name="Google Shape;183;p19"/>
            <p:cNvCxnSpPr/>
            <p:nvPr/>
          </p:nvCxnSpPr>
          <p:spPr>
            <a:xfrm flipH="1">
              <a:off x="4969915" y="5610323"/>
              <a:ext cx="1" cy="4572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4" name="Google Shape;184;p19"/>
            <p:cNvCxnSpPr/>
            <p:nvPr/>
          </p:nvCxnSpPr>
          <p:spPr>
            <a:xfrm flipH="1">
              <a:off x="6546254" y="5576568"/>
              <a:ext cx="1" cy="4572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5" name="Google Shape;185;p19"/>
            <p:cNvCxnSpPr/>
            <p:nvPr/>
          </p:nvCxnSpPr>
          <p:spPr>
            <a:xfrm flipH="1">
              <a:off x="8122593" y="5576567"/>
              <a:ext cx="1" cy="4572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86" name="Google Shape;186;p19"/>
            <p:cNvSpPr/>
            <p:nvPr/>
          </p:nvSpPr>
          <p:spPr>
            <a:xfrm>
              <a:off x="2288572" y="5879606"/>
              <a:ext cx="802570" cy="317394"/>
            </a:xfrm>
            <a:prstGeom prst="rect">
              <a:avLst/>
            </a:prstGeom>
            <a:solidFill>
              <a:srgbClr val="A8D08C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Predict</a:t>
              </a:r>
              <a:endParaRPr/>
            </a:p>
          </p:txBody>
        </p:sp>
        <p:sp>
          <p:nvSpPr>
            <p:cNvPr id="187" name="Google Shape;187;p19"/>
            <p:cNvSpPr txBox="1"/>
            <p:nvPr/>
          </p:nvSpPr>
          <p:spPr>
            <a:xfrm>
              <a:off x="3413897" y="5953758"/>
              <a:ext cx="39786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C1</a:t>
              </a:r>
              <a:endParaRPr/>
            </a:p>
          </p:txBody>
        </p:sp>
        <p:sp>
          <p:nvSpPr>
            <p:cNvPr id="188" name="Google Shape;188;p19"/>
            <p:cNvSpPr txBox="1"/>
            <p:nvPr/>
          </p:nvSpPr>
          <p:spPr>
            <a:xfrm>
              <a:off x="4781131" y="5953758"/>
              <a:ext cx="39786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C2</a:t>
              </a:r>
              <a:endParaRPr/>
            </a:p>
          </p:txBody>
        </p:sp>
        <p:sp>
          <p:nvSpPr>
            <p:cNvPr id="189" name="Google Shape;189;p19"/>
            <p:cNvSpPr txBox="1"/>
            <p:nvPr/>
          </p:nvSpPr>
          <p:spPr>
            <a:xfrm>
              <a:off x="6369392" y="5953758"/>
              <a:ext cx="39786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C3</a:t>
              </a:r>
              <a:endParaRPr/>
            </a:p>
          </p:txBody>
        </p:sp>
        <p:sp>
          <p:nvSpPr>
            <p:cNvPr id="190" name="Google Shape;190;p19"/>
            <p:cNvSpPr txBox="1"/>
            <p:nvPr/>
          </p:nvSpPr>
          <p:spPr>
            <a:xfrm>
              <a:off x="7984722" y="5953758"/>
              <a:ext cx="39786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C4</a:t>
              </a:r>
              <a:endParaRPr/>
            </a:p>
          </p:txBody>
        </p:sp>
      </p:grpSp>
      <p:sp>
        <p:nvSpPr>
          <p:cNvPr id="191" name="Google Shape;191;p19"/>
          <p:cNvSpPr txBox="1"/>
          <p:nvPr/>
        </p:nvSpPr>
        <p:spPr>
          <a:xfrm>
            <a:off x="8698313" y="5661205"/>
            <a:ext cx="2098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binary classifier</a:t>
            </a: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4197405" y="2209611"/>
            <a:ext cx="33240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One-vs-rest Classifier (one-vs-all)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716280" y="1238355"/>
            <a:ext cx="10515600" cy="1130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Yelp dataset: 192,600+ businesses, 11,000+ categories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Narrow down: all Restaurants located in </a:t>
            </a:r>
            <a:r>
              <a:rPr lang="en-US" u="sng" dirty="0"/>
              <a:t>Phoenix, AZ</a:t>
            </a:r>
            <a:endParaRPr u="sng" dirty="0"/>
          </a:p>
        </p:txBody>
      </p:sp>
      <p:pic>
        <p:nvPicPr>
          <p:cNvPr id="198" name="Google Shape;198;p20"/>
          <p:cNvPicPr preferRelativeResize="0"/>
          <p:nvPr/>
        </p:nvPicPr>
        <p:blipFill rotWithShape="1">
          <a:blip r:embed="rId3">
            <a:alphaModFix/>
          </a:blip>
          <a:srcRect r="5333"/>
          <a:stretch/>
        </p:blipFill>
        <p:spPr>
          <a:xfrm>
            <a:off x="325120" y="2785428"/>
            <a:ext cx="11541760" cy="370917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/>
          <p:nvPr/>
        </p:nvSpPr>
        <p:spPr>
          <a:xfrm>
            <a:off x="3200400" y="2694374"/>
            <a:ext cx="3525520" cy="39020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2753037" y="2271976"/>
            <a:ext cx="47253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4000+ restaurants, 500+ categories!</a:t>
            </a:r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716280" y="558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Dataset Filtering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>
            <a:spLocks noGrp="1"/>
          </p:cNvSpPr>
          <p:nvPr>
            <p:ph type="body" idx="1"/>
          </p:nvPr>
        </p:nvSpPr>
        <p:spPr>
          <a:xfrm>
            <a:off x="838199" y="126117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Only restaurants </a:t>
            </a:r>
            <a:r>
              <a:rPr lang="en-US" b="1"/>
              <a:t>containing</a:t>
            </a:r>
            <a:r>
              <a:rPr lang="en-US"/>
              <a:t> “</a:t>
            </a:r>
            <a:r>
              <a:rPr lang="en-US" u="sng"/>
              <a:t>Chinese</a:t>
            </a:r>
            <a:r>
              <a:rPr lang="en-US"/>
              <a:t>” or “</a:t>
            </a:r>
            <a:r>
              <a:rPr lang="en-US" u="sng"/>
              <a:t>Fast Food</a:t>
            </a:r>
            <a:r>
              <a:rPr lang="en-US"/>
              <a:t>” or “</a:t>
            </a:r>
            <a:r>
              <a:rPr lang="en-US" u="sng"/>
              <a:t>Italian</a:t>
            </a:r>
            <a:r>
              <a:rPr lang="en-US"/>
              <a:t>” or “</a:t>
            </a:r>
            <a:r>
              <a:rPr lang="en-US" u="sng"/>
              <a:t>Pizza”</a:t>
            </a:r>
            <a:r>
              <a:rPr lang="en-US"/>
              <a:t> or “</a:t>
            </a:r>
            <a:r>
              <a:rPr lang="en-US" u="sng"/>
              <a:t>Sandwiches</a:t>
            </a:r>
            <a:r>
              <a:rPr lang="en-US"/>
              <a:t>” 🡪 </a:t>
            </a:r>
            <a:r>
              <a:rPr lang="en-US">
                <a:solidFill>
                  <a:srgbClr val="FF0000"/>
                </a:solidFill>
              </a:rPr>
              <a:t>779 restaurants, 201 categories</a:t>
            </a:r>
            <a:endParaRPr>
              <a:solidFill>
                <a:srgbClr val="FF0000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07" name="Google Shape;207;p21"/>
          <p:cNvPicPr preferRelativeResize="0"/>
          <p:nvPr/>
        </p:nvPicPr>
        <p:blipFill rotWithShape="1">
          <a:blip r:embed="rId3">
            <a:alphaModFix/>
          </a:blip>
          <a:srcRect r="7464"/>
          <a:stretch/>
        </p:blipFill>
        <p:spPr>
          <a:xfrm>
            <a:off x="454955" y="2634681"/>
            <a:ext cx="11282089" cy="296214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1"/>
          <p:cNvSpPr txBox="1"/>
          <p:nvPr/>
        </p:nvSpPr>
        <p:spPr>
          <a:xfrm>
            <a:off x="716280" y="558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Filtering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1"/>
          <p:cNvSpPr/>
          <p:nvPr/>
        </p:nvSpPr>
        <p:spPr>
          <a:xfrm>
            <a:off x="3322320" y="2418080"/>
            <a:ext cx="4348480" cy="368808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1382</Words>
  <Application>Microsoft Office PowerPoint</Application>
  <PresentationFormat>Widescreen</PresentationFormat>
  <Paragraphs>345</Paragraphs>
  <Slides>21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Final Project Presentation </vt:lpstr>
      <vt:lpstr>Task 1: Categories Classification</vt:lpstr>
      <vt:lpstr>Multi-Class vs. Multi-Label Classification</vt:lpstr>
      <vt:lpstr>Approach 1: Multi-Class Classification</vt:lpstr>
      <vt:lpstr>Methodology</vt:lpstr>
      <vt:lpstr>Choosing the best K</vt:lpstr>
      <vt:lpstr>Approach 2: Multi-Label Classification</vt:lpstr>
      <vt:lpstr>Dataset Filtering</vt:lpstr>
      <vt:lpstr>PowerPoint Presentation</vt:lpstr>
      <vt:lpstr>Data preprocessing</vt:lpstr>
      <vt:lpstr>Results</vt:lpstr>
      <vt:lpstr>Evaluation Metrics</vt:lpstr>
      <vt:lpstr>PowerPoint Presentation</vt:lpstr>
      <vt:lpstr>Task 2: Rating prediction from Review Text</vt:lpstr>
      <vt:lpstr>Technical Approach and Models:</vt:lpstr>
      <vt:lpstr>Computing Platform and Implementation Libraries:</vt:lpstr>
      <vt:lpstr>Implementation Overview:</vt:lpstr>
      <vt:lpstr>LDA Parameter Estimation:</vt:lpstr>
      <vt:lpstr>Regression for Rating prediction</vt:lpstr>
      <vt:lpstr>Regression 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 </dc:title>
  <cp:lastModifiedBy>Yuhan Zeng</cp:lastModifiedBy>
  <cp:revision>1</cp:revision>
  <dcterms:modified xsi:type="dcterms:W3CDTF">2019-04-24T05:01:58Z</dcterms:modified>
</cp:coreProperties>
</file>